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62" r:id="rId3"/>
    <p:sldId id="263" r:id="rId4"/>
    <p:sldId id="265" r:id="rId5"/>
    <p:sldId id="266" r:id="rId6"/>
    <p:sldId id="267" r:id="rId7"/>
  </p:sldIdLst>
  <p:sldSz cx="12192000" cy="6858000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7EBB"/>
    <a:srgbClr val="971720"/>
    <a:srgbClr val="162230"/>
    <a:srgbClr val="7F7F7F"/>
    <a:srgbClr val="FF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76" d="100"/>
          <a:sy n="76" d="100"/>
        </p:scale>
        <p:origin x="259" y="3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4F915-DDDE-4CAA-895D-614564BB8837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B5884-7D75-46CC-B688-7B54B2BD8EA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703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4C5A5-33D0-4441-96FE-163C8B7C9D3F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4E1B5-63BC-4334-9D81-D58D41015F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470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58255-15C5-E04C-F6E5-B24155A9F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BDAB63-77E1-E700-9711-7857DAEC0F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5FC941-6E83-272A-AD8E-7246EBC63F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8CACB-BABB-1587-1DFC-0E75C2D3A9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173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5C1BB-36E9-0733-9CE3-7DE3975B9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C9960D-BB6D-9259-71E7-9D72AF641A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6BE50B-F798-6B23-D64A-E3129B809D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CD4FA-6CFF-193C-2A50-AADD87EE8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15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FB2F9D-6D51-D28A-EFE9-CC59889C8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7BBB04-39A2-3E31-DCFD-E5D74AD342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B7A9D6-7360-48DD-7184-C50BDE24FD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FA1997-A496-D7CD-4CCB-54C9B8852E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856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867D2-38A5-9DBB-7AEC-ADA392C9A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3F47BF-60A8-1420-577E-3677FE8B09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28CC87-C1F7-98D4-E752-C7B069855C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5BCC1-7BDF-E18E-51E5-79B56F162B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984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F20C0-9CF8-CFF0-F7A2-7B254FB09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06BE91-DCCD-C42A-B6E4-0AA30AFD56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83B539-584C-FF5D-9E82-FE5B8845B9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46FCF-A264-E41D-81D3-0E3223CDC5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4E1B5-63BC-4334-9D81-D58D41015F1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270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6873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1285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809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1266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7470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0067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5360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9511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4621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8241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9101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90A91-0F3D-9944-94EF-F5C93CDE0643}" type="datetimeFigureOut">
              <a:rPr lang="it-IT" smtClean="0"/>
              <a:t>20/02/2025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A2948-A980-434D-BAB3-FF8DF2F469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2204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bann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2001" cy="1052622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0" y="5325240"/>
            <a:ext cx="12192000" cy="1532759"/>
          </a:xfrm>
          <a:prstGeom prst="rect">
            <a:avLst/>
          </a:prstGeom>
          <a:solidFill>
            <a:srgbClr val="FFDC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CasellaDiTesto 9">
            <a:extLst>
              <a:ext uri="{FF2B5EF4-FFF2-40B4-BE49-F238E27FC236}">
                <a16:creationId xmlns:a16="http://schemas.microsoft.com/office/drawing/2014/main" id="{25D6C0D8-3AB5-2879-A1AE-3041DE17451A}"/>
              </a:ext>
            </a:extLst>
          </p:cNvPr>
          <p:cNvSpPr txBox="1"/>
          <p:nvPr/>
        </p:nvSpPr>
        <p:spPr>
          <a:xfrm>
            <a:off x="217714" y="1147820"/>
            <a:ext cx="91101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D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IPARTIMENTO DI 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I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NGEGNERIA</a:t>
            </a:r>
            <a:r>
              <a:rPr lang="it-IT" dirty="0">
                <a:latin typeface="Century Gothic"/>
                <a:cs typeface="Century Gothic"/>
              </a:rPr>
              <a:t> 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E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LETTRICA E 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T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ECNOLOGIE DEL</a:t>
            </a:r>
            <a:r>
              <a:rPr lang="it-IT" dirty="0">
                <a:latin typeface="Century Gothic"/>
                <a:cs typeface="Century Gothic"/>
              </a:rPr>
              <a:t>L’</a:t>
            </a: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I</a:t>
            </a:r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NFORMAZIONE</a:t>
            </a:r>
          </a:p>
          <a:p>
            <a:endParaRPr lang="it-IT" sz="800" dirty="0">
              <a:solidFill>
                <a:srgbClr val="162230"/>
              </a:solidFill>
              <a:latin typeface="Century Gothic"/>
              <a:cs typeface="Century Gothic"/>
            </a:endParaRPr>
          </a:p>
          <a:p>
            <a:r>
              <a:rPr lang="it-IT" dirty="0">
                <a:solidFill>
                  <a:srgbClr val="162230"/>
                </a:solidFill>
                <a:latin typeface="Century Gothic"/>
                <a:cs typeface="Century Gothic"/>
              </a:rPr>
              <a:t>SCUOLA POLITECNICA E DELLE SCIENZE DI BASE</a:t>
            </a:r>
          </a:p>
        </p:txBody>
      </p:sp>
      <p:sp>
        <p:nvSpPr>
          <p:cNvPr id="32" name="CasellaDiTesto 12">
            <a:extLst>
              <a:ext uri="{FF2B5EF4-FFF2-40B4-BE49-F238E27FC236}">
                <a16:creationId xmlns:a16="http://schemas.microsoft.com/office/drawing/2014/main" id="{38EFD608-08ED-887B-303A-AEDE2A4AA94C}"/>
              </a:ext>
            </a:extLst>
          </p:cNvPr>
          <p:cNvSpPr txBox="1"/>
          <p:nvPr/>
        </p:nvSpPr>
        <p:spPr>
          <a:xfrm>
            <a:off x="213416" y="3130141"/>
            <a:ext cx="9148298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800" dirty="0">
                <a:solidFill>
                  <a:srgbClr val="971720"/>
                </a:solidFill>
                <a:latin typeface="Century Gothic"/>
                <a:cs typeface="Century Gothic"/>
              </a:rPr>
              <a:t>PV_ESAME_PATELLARO_P38000239_CINEMATISMO</a:t>
            </a:r>
          </a:p>
          <a:p>
            <a:pPr>
              <a:spcBef>
                <a:spcPts val="18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800" b="1" dirty="0">
                <a:latin typeface="Century Gothic"/>
                <a:cs typeface="Century Gothic"/>
              </a:rPr>
              <a:t>Emmanuel Patellaro P38000239</a:t>
            </a:r>
          </a:p>
        </p:txBody>
      </p:sp>
      <p:sp>
        <p:nvSpPr>
          <p:cNvPr id="34" name="CasellaDiTesto 11">
            <a:extLst>
              <a:ext uri="{FF2B5EF4-FFF2-40B4-BE49-F238E27FC236}">
                <a16:creationId xmlns:a16="http://schemas.microsoft.com/office/drawing/2014/main" id="{544B29C9-AD94-C7B7-2FFE-708F9C0DC931}"/>
              </a:ext>
            </a:extLst>
          </p:cNvPr>
          <p:cNvSpPr txBox="1"/>
          <p:nvPr/>
        </p:nvSpPr>
        <p:spPr>
          <a:xfrm>
            <a:off x="249987" y="2375300"/>
            <a:ext cx="9075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162230"/>
                </a:solidFill>
                <a:latin typeface="Century Gothic"/>
                <a:cs typeface="Century Gothic"/>
              </a:rPr>
              <a:t>LAUREA MAGISTRALE IN </a:t>
            </a:r>
            <a:r>
              <a:rPr lang="it-IT" b="1">
                <a:solidFill>
                  <a:srgbClr val="162230"/>
                </a:solidFill>
                <a:latin typeface="Century Gothic"/>
                <a:cs typeface="Century Gothic"/>
              </a:rPr>
              <a:t>INGEGNERIA DELL’AUTOMAZIONE E ROBOTICA</a:t>
            </a:r>
            <a:endParaRPr lang="it-IT" b="1" dirty="0">
              <a:solidFill>
                <a:srgbClr val="162230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165468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7040D-6BD5-F3DE-CCEF-73C20C6F4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9885C44C-5816-6823-2BAA-73E9A4A7C502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EFDC4F12-47A6-E1EF-DC97-B90BEDE1A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88D5EEF0-D05C-A607-73F4-14F1AB93BA92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8634A0-9806-02DC-8C5F-6E51BE8B6CB1}"/>
              </a:ext>
            </a:extLst>
          </p:cNvPr>
          <p:cNvSpPr/>
          <p:nvPr/>
        </p:nvSpPr>
        <p:spPr>
          <a:xfrm>
            <a:off x="111616" y="122442"/>
            <a:ext cx="12080384" cy="29838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COMPONENTI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Nell’esempio preso in esame l’assieme è composto dalle seguenti parti: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Pezzo 1</a:t>
            </a:r>
            <a:endParaRPr lang="it-IT" sz="20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Pezzo 2</a:t>
            </a:r>
            <a:endParaRPr lang="it-IT" sz="20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Pezzo 3</a:t>
            </a:r>
            <a:endParaRPr lang="it-IT" sz="20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Anello Seeger 16X1 UNI 7435</a:t>
            </a:r>
            <a:endParaRPr lang="it-IT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4309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37918-D9A9-730B-8F3A-AD71CC3D8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49109CA9-2477-1965-8CAA-FF8CF5867069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AECEFAA9-B3AB-8A22-E78D-301EA7559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3FD2DCD1-9028-EC0B-28C5-CCA6EEFC3BDF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3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3CD963-D6A5-6C51-D319-78551CA51BFB}"/>
              </a:ext>
            </a:extLst>
          </p:cNvPr>
          <p:cNvSpPr/>
          <p:nvPr/>
        </p:nvSpPr>
        <p:spPr>
          <a:xfrm>
            <a:off x="111616" y="122442"/>
            <a:ext cx="12080384" cy="40303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ELEMENTO FISSO E GIUNTI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Per generare il </a:t>
            </a:r>
            <a:r>
              <a:rPr lang="it-IT" sz="2000" b="1" dirty="0">
                <a:latin typeface="+mj-lt"/>
              </a:rPr>
              <a:t>Meccanismo </a:t>
            </a:r>
            <a:r>
              <a:rPr lang="it-IT" sz="2000" dirty="0">
                <a:latin typeface="+mj-lt"/>
              </a:rPr>
              <a:t>è necessario individuare una parte fissa in ambiente DMU </a:t>
            </a:r>
            <a:r>
              <a:rPr lang="it-IT" sz="2000" dirty="0" err="1">
                <a:latin typeface="+mj-lt"/>
              </a:rPr>
              <a:t>Kinematics</a:t>
            </a:r>
            <a:r>
              <a:rPr lang="it-IT" sz="2000" dirty="0">
                <a:latin typeface="+mj-lt"/>
              </a:rPr>
              <a:t>. È stato fissato il  </a:t>
            </a:r>
            <a:r>
              <a:rPr lang="it-IT" sz="2000" b="1" dirty="0">
                <a:latin typeface="+mj-lt"/>
              </a:rPr>
              <a:t>Pezzo 2.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Per permettere il movimento relativo tra le varie parti sono stati inseriti dei giunti. In particolar modo sono stati utilizzati: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Giunti Rigidi </a:t>
            </a:r>
            <a:r>
              <a:rPr lang="it-IT" sz="2000" dirty="0">
                <a:latin typeface="+mj-lt"/>
              </a:rPr>
              <a:t>per bloccare due elementi tra di loro</a:t>
            </a:r>
            <a:endParaRPr lang="it-IT" sz="2000" b="1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000" b="1" dirty="0">
                <a:latin typeface="+mj-lt"/>
              </a:rPr>
              <a:t>Giunto Rotoidale </a:t>
            </a:r>
            <a:r>
              <a:rPr lang="it-IT" sz="2000" dirty="0">
                <a:latin typeface="+mj-lt"/>
              </a:rPr>
              <a:t>per la rotazione secondo un’asse</a:t>
            </a:r>
            <a:endParaRPr lang="it-IT" sz="2000" b="1" dirty="0">
              <a:latin typeface="+mj-lt"/>
            </a:endParaRP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endParaRPr lang="it-IT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78578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9529B-9068-427A-19A3-63B93C2BC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7F0D8D8F-DD7F-6BF9-320E-B88224C2E36E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F7BC51C9-B09F-6335-6F96-7BACE77B9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0372D94-0B79-2F89-161A-7525122A7F70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4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25D9F4-61D6-FD05-7CC6-2582EBA5A3FC}"/>
              </a:ext>
            </a:extLst>
          </p:cNvPr>
          <p:cNvSpPr/>
          <p:nvPr/>
        </p:nvSpPr>
        <p:spPr>
          <a:xfrm>
            <a:off x="111616" y="122442"/>
            <a:ext cx="12080384" cy="1660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PANORAMICA GIUNTI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Ecco una panoramica generale dei giunti utilizzati</a:t>
            </a:r>
            <a:endParaRPr lang="it-IT" sz="2000" b="1" dirty="0">
              <a:latin typeface="+mj-lt"/>
            </a:endParaRP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endParaRPr lang="it-IT" sz="2000" dirty="0">
              <a:latin typeface="+mj-lt"/>
            </a:endParaRPr>
          </a:p>
        </p:txBody>
      </p:sp>
      <p:pic>
        <p:nvPicPr>
          <p:cNvPr id="6" name="Immagine 5" descr="Immagine che contiene testo, Carattere, software, schermata&#10;&#10;Il contenuto generato dall'IA potrebbe non essere corretto.">
            <a:extLst>
              <a:ext uri="{FF2B5EF4-FFF2-40B4-BE49-F238E27FC236}">
                <a16:creationId xmlns:a16="http://schemas.microsoft.com/office/drawing/2014/main" id="{5499F592-7E75-4375-7FBD-A648C18BA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5853" y="1782897"/>
            <a:ext cx="7060294" cy="215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347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B7F60-D534-AA19-0064-F6BABF575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4E8830A4-66CA-09D2-61AD-FA80778A5349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13E10E48-AF4A-780C-DFCD-7932D0839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A16E305E-F9A7-D24F-8312-AA5F375A2B39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5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801046-C48A-1603-EC57-433631F1DCE8}"/>
              </a:ext>
            </a:extLst>
          </p:cNvPr>
          <p:cNvSpPr/>
          <p:nvPr/>
        </p:nvSpPr>
        <p:spPr>
          <a:xfrm>
            <a:off x="111616" y="122442"/>
            <a:ext cx="12080384" cy="159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FINECORSA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Per l’unico giunto rotoidale del meccanismo, sono stati aggiunti i due </a:t>
            </a:r>
            <a:r>
              <a:rPr lang="it-IT" sz="2000" b="1" dirty="0">
                <a:latin typeface="+mj-lt"/>
              </a:rPr>
              <a:t>Finecorsa</a:t>
            </a:r>
            <a:r>
              <a:rPr lang="it-IT" sz="2000" dirty="0">
                <a:latin typeface="+mj-lt"/>
              </a:rPr>
              <a:t> andando a valutare l’interferenza tra il </a:t>
            </a:r>
            <a:r>
              <a:rPr lang="it-IT" sz="2000" b="1" dirty="0">
                <a:latin typeface="+mj-lt"/>
              </a:rPr>
              <a:t>Pezzo 1 </a:t>
            </a:r>
            <a:r>
              <a:rPr lang="it-IT" sz="2000" dirty="0">
                <a:latin typeface="+mj-lt"/>
              </a:rPr>
              <a:t>e il </a:t>
            </a:r>
            <a:r>
              <a:rPr lang="it-IT" sz="2000" b="1" dirty="0">
                <a:latin typeface="+mj-lt"/>
              </a:rPr>
              <a:t>Pezzo</a:t>
            </a:r>
            <a:r>
              <a:rPr lang="it-IT" sz="2000" dirty="0">
                <a:latin typeface="+mj-lt"/>
              </a:rPr>
              <a:t>. La configurazione iniziale risulta la seguente:</a:t>
            </a:r>
          </a:p>
        </p:txBody>
      </p:sp>
      <p:pic>
        <p:nvPicPr>
          <p:cNvPr id="6" name="Immagine 5" descr="Immagine che contiene testo, schermata, cartone animato, viola&#10;&#10;Il contenuto generato dall'IA potrebbe non essere corretto.">
            <a:extLst>
              <a:ext uri="{FF2B5EF4-FFF2-40B4-BE49-F238E27FC236}">
                <a16:creationId xmlns:a16="http://schemas.microsoft.com/office/drawing/2014/main" id="{3FE4533D-8DBF-3B32-642E-90FD00B11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2682" y="2068532"/>
            <a:ext cx="4226636" cy="363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999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FCD97-4DFD-ABC1-B196-39531784A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10">
            <a:extLst>
              <a:ext uri="{FF2B5EF4-FFF2-40B4-BE49-F238E27FC236}">
                <a16:creationId xmlns:a16="http://schemas.microsoft.com/office/drawing/2014/main" id="{91E4D2DC-9B74-F2FB-B235-A74F2E314FEB}"/>
              </a:ext>
            </a:extLst>
          </p:cNvPr>
          <p:cNvSpPr/>
          <p:nvPr/>
        </p:nvSpPr>
        <p:spPr>
          <a:xfrm>
            <a:off x="0" y="6485074"/>
            <a:ext cx="12192000" cy="357822"/>
          </a:xfrm>
          <a:prstGeom prst="rect">
            <a:avLst/>
          </a:prstGeom>
          <a:solidFill>
            <a:srgbClr val="FFDC00"/>
          </a:solidFill>
          <a:ln w="9525" cap="flat" cmpd="sng" algn="ctr">
            <a:solidFill>
              <a:srgbClr val="16223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it-IT" kern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2" descr="C:\Bruno\campus\unina\Stationery\Dipartimenti\DIETI\Logo_DIETI_Porte.png">
            <a:extLst>
              <a:ext uri="{FF2B5EF4-FFF2-40B4-BE49-F238E27FC236}">
                <a16:creationId xmlns:a16="http://schemas.microsoft.com/office/drawing/2014/main" id="{1DB7BA2B-3CA9-4F88-D2EB-2792CBA0F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5714" y="6522320"/>
            <a:ext cx="988444" cy="32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FB29FAF7-4300-3A7A-E5DF-2AFDED8C9B3A}"/>
              </a:ext>
            </a:extLst>
          </p:cNvPr>
          <p:cNvSpPr/>
          <p:nvPr/>
        </p:nvSpPr>
        <p:spPr>
          <a:xfrm>
            <a:off x="14286" y="6522320"/>
            <a:ext cx="8373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7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TITOLO   </a:t>
            </a:r>
            <a:fld id="{869F518B-0E9D-45D6-956E-1C11114F9F15}" type="slidenum">
              <a:rPr lang="it-IT" sz="1400" smtClean="0">
                <a:solidFill>
                  <a:srgbClr val="162230"/>
                </a:solidFill>
                <a:latin typeface="Century Gothic"/>
                <a:cs typeface="Century Gothic"/>
              </a:rPr>
              <a:pPr>
                <a:spcBef>
                  <a:spcPts val="1750"/>
                </a:spcBef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6</a:t>
            </a:fld>
            <a:r>
              <a:rPr lang="it-IT" sz="1400" dirty="0">
                <a:solidFill>
                  <a:srgbClr val="162230"/>
                </a:solidFill>
                <a:latin typeface="Century Gothic"/>
                <a:cs typeface="Century Gothic"/>
              </a:rPr>
              <a:t>/2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0AF2E5-97D3-D996-6BDE-EA3A603A3C92}"/>
              </a:ext>
            </a:extLst>
          </p:cNvPr>
          <p:cNvSpPr/>
          <p:nvPr/>
        </p:nvSpPr>
        <p:spPr>
          <a:xfrm>
            <a:off x="111616" y="122442"/>
            <a:ext cx="12080384" cy="1660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sz="3200" dirty="0">
                <a:solidFill>
                  <a:srgbClr val="971720"/>
                </a:solidFill>
                <a:latin typeface="Century Gothic"/>
                <a:cs typeface="Century Gothic"/>
              </a:rPr>
              <a:t>SIMULAZIONE</a:t>
            </a: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r>
              <a:rPr lang="it-IT" sz="2000" dirty="0">
                <a:latin typeface="+mj-lt"/>
              </a:rPr>
              <a:t>Ecco un breve video della simulazione</a:t>
            </a:r>
            <a:endParaRPr lang="it-IT" sz="2000" b="1" dirty="0">
              <a:latin typeface="+mj-lt"/>
            </a:endParaRPr>
          </a:p>
          <a:p>
            <a:pPr lvl="0">
              <a:lnSpc>
                <a:spcPct val="150000"/>
              </a:lnSpc>
              <a:spcBef>
                <a:spcPct val="20000"/>
              </a:spcBef>
              <a:buClr>
                <a:srgbClr val="FFDC00"/>
              </a:buClr>
              <a:buSzPct val="70000"/>
            </a:pPr>
            <a:endParaRPr lang="it-IT" sz="2000" dirty="0">
              <a:latin typeface="+mj-lt"/>
            </a:endParaRPr>
          </a:p>
        </p:txBody>
      </p:sp>
      <p:pic>
        <p:nvPicPr>
          <p:cNvPr id="5" name="PV_ESAME_PATELLARO_P38000239_CINEMATISMO">
            <a:hlinkClick r:id="" action="ppaction://media"/>
            <a:extLst>
              <a:ext uri="{FF2B5EF4-FFF2-40B4-BE49-F238E27FC236}">
                <a16:creationId xmlns:a16="http://schemas.microsoft.com/office/drawing/2014/main" id="{5788E9F8-273B-CCF0-E078-8C5E145EF9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65864" y="1602027"/>
            <a:ext cx="9060271" cy="407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236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184</Words>
  <Application>Microsoft Office PowerPoint</Application>
  <PresentationFormat>Widescreen</PresentationFormat>
  <Paragraphs>33</Paragraphs>
  <Slides>6</Slides>
  <Notes>5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Università degli Studi Federico 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Corso di studi in Ingegneria dell'Automazione</dc:title>
  <dc:subject>Presentazione</dc:subject>
  <dc:creator>Bruno Siciliano</dc:creator>
  <cp:lastModifiedBy>EMMANUEL PATELLARO</cp:lastModifiedBy>
  <cp:revision>79</cp:revision>
  <dcterms:created xsi:type="dcterms:W3CDTF">2013-09-05T14:27:33Z</dcterms:created>
  <dcterms:modified xsi:type="dcterms:W3CDTF">2025-02-20T16:51:55Z</dcterms:modified>
</cp:coreProperties>
</file>

<file path=docProps/thumbnail.jpeg>
</file>